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notesMaster" Target="notesMasters/notesMaster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C6240E0D-7FB5-467B-8734-F907CD6941C9}" type="slidenum"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EFABB9B-F7F1-4DF1-9AC3-0FF880F7FA0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A2AFC59-62C9-41C1-A8B9-D4C805A8821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8798DEF-16BB-43A5-B6E5-AA9A45A042A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9986C0D-D763-4198-AA05-AADEA34BE54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79F43E1-D3B3-42D0-922C-5D2A7AC0C1E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FCA29D5-4FC3-4E1B-BC3C-D3379032825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44F2D9A-0670-42CC-9D06-031AEAFB29B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C9B2806-7A81-4C71-AD63-7E74FA99727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b1b1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Shape 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0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b1b1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b1b1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b1b1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title </a:t>
            </a: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b1b1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Shape 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b1b1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b1b1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Shape 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b1b1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Shape 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b1b1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Shape 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4960" cy="8228160"/>
          </a:xfrm>
          <a:prstGeom prst="rect">
            <a:avLst/>
          </a:prstGeom>
          <a:ln w="0">
            <a:noFill/>
          </a:ln>
        </p:spPr>
      </p:pic>
      <p:sp>
        <p:nvSpPr>
          <p:cNvPr id="50" name="Text 0"/>
          <p:cNvSpPr/>
          <p:nvPr/>
        </p:nvSpPr>
        <p:spPr>
          <a:xfrm>
            <a:off x="864000" y="2360520"/>
            <a:ext cx="7414560" cy="274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400"/>
              </a:lnSpc>
              <a:tabLst>
                <a:tab algn="l" pos="0"/>
              </a:tabLst>
            </a:pPr>
            <a:r>
              <a:rPr b="1" lang="en-US" sz="4300" spc="-1" strike="noStrike">
                <a:solidFill>
                  <a:srgbClr val="ffe14d"/>
                </a:solidFill>
                <a:latin typeface="Comfortaa Bold"/>
                <a:ea typeface="Comfortaa Bold"/>
              </a:rPr>
              <a:t>Pharmachain: A Closed-Loop Relational System for Pharmaceutical Traceability</a:t>
            </a:r>
            <a:endParaRPr b="0" lang="en-IN" sz="4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Text 1"/>
          <p:cNvSpPr/>
          <p:nvPr/>
        </p:nvSpPr>
        <p:spPr>
          <a:xfrm>
            <a:off x="864000" y="5474160"/>
            <a:ext cx="7414560" cy="3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MCA Semester II Project | High-Complexity Database Design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0"/>
          <p:cNvSpPr/>
          <p:nvPr/>
        </p:nvSpPr>
        <p:spPr>
          <a:xfrm>
            <a:off x="864000" y="1488960"/>
            <a:ext cx="1592640" cy="462600"/>
          </a:xfrm>
          <a:prstGeom prst="roundRect">
            <a:avLst>
              <a:gd name="adj" fmla="val 63836"/>
            </a:avLst>
          </a:prstGeom>
          <a:solidFill>
            <a:srgbClr val="4d4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" name="Text 1"/>
          <p:cNvSpPr/>
          <p:nvPr/>
        </p:nvSpPr>
        <p:spPr>
          <a:xfrm>
            <a:off x="1012320" y="1563120"/>
            <a:ext cx="1296720" cy="31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CONCLUSION</a:t>
            </a:r>
            <a:endParaRPr b="0" lang="en-IN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Text 2"/>
          <p:cNvSpPr/>
          <p:nvPr/>
        </p:nvSpPr>
        <p:spPr>
          <a:xfrm>
            <a:off x="864000" y="2051640"/>
            <a:ext cx="9104400" cy="68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00"/>
              </a:lnSpc>
              <a:tabLst>
                <a:tab algn="l" pos="0"/>
              </a:tabLst>
            </a:pPr>
            <a:r>
              <a:rPr b="1" lang="en-US" sz="4300" spc="-1" strike="noStrike">
                <a:solidFill>
                  <a:srgbClr val="ffe14d"/>
                </a:solidFill>
                <a:latin typeface="Comfortaa Bold"/>
                <a:ea typeface="Comfortaa Bold"/>
              </a:rPr>
              <a:t>PharmaChain: Closing the Loop</a:t>
            </a:r>
            <a:endParaRPr b="0" lang="en-IN" sz="4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Shape 3"/>
          <p:cNvSpPr/>
          <p:nvPr/>
        </p:nvSpPr>
        <p:spPr>
          <a:xfrm>
            <a:off x="864000" y="3107880"/>
            <a:ext cx="4134960" cy="2563560"/>
          </a:xfrm>
          <a:prstGeom prst="roundRect">
            <a:avLst>
              <a:gd name="adj" fmla="val 14439"/>
            </a:avLst>
          </a:prstGeom>
          <a:solidFill>
            <a:srgbClr val="46464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7" name="Text 4"/>
          <p:cNvSpPr/>
          <p:nvPr/>
        </p:nvSpPr>
        <p:spPr>
          <a:xfrm>
            <a:off x="1110960" y="3354840"/>
            <a:ext cx="304776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d7d4cc"/>
                </a:solidFill>
                <a:latin typeface="Comfortaa Bold"/>
                <a:ea typeface="Comfortaa Bold"/>
              </a:rPr>
              <a:t>Audit Trail Excellence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Text 5"/>
          <p:cNvSpPr/>
          <p:nvPr/>
        </p:nvSpPr>
        <p:spPr>
          <a:xfrm>
            <a:off x="1110960" y="3845880"/>
            <a:ext cx="3641040" cy="157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Bulletproof traceability from factory gate to pharmacy counter and back, ensuring medicine safety at every step.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Shape 6"/>
          <p:cNvSpPr/>
          <p:nvPr/>
        </p:nvSpPr>
        <p:spPr>
          <a:xfrm>
            <a:off x="5247000" y="3107880"/>
            <a:ext cx="4134960" cy="2563560"/>
          </a:xfrm>
          <a:prstGeom prst="roundRect">
            <a:avLst>
              <a:gd name="adj" fmla="val 14439"/>
            </a:avLst>
          </a:prstGeom>
          <a:solidFill>
            <a:srgbClr val="46464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0" name="Text 7"/>
          <p:cNvSpPr/>
          <p:nvPr/>
        </p:nvSpPr>
        <p:spPr>
          <a:xfrm>
            <a:off x="5493960" y="3354840"/>
            <a:ext cx="274176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d7d4cc"/>
                </a:solidFill>
                <a:latin typeface="Comfortaa Bold"/>
                <a:ea typeface="Comfortaa Bold"/>
              </a:rPr>
              <a:t>Financial Impact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 8"/>
          <p:cNvSpPr/>
          <p:nvPr/>
        </p:nvSpPr>
        <p:spPr>
          <a:xfrm>
            <a:off x="5493960" y="3845880"/>
            <a:ext cx="3641040" cy="157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Minimizing pharmaceutical losses through proactive expiry management and efficient recall processes.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Shape 9"/>
          <p:cNvSpPr/>
          <p:nvPr/>
        </p:nvSpPr>
        <p:spPr>
          <a:xfrm>
            <a:off x="9630000" y="3107880"/>
            <a:ext cx="4134960" cy="2563560"/>
          </a:xfrm>
          <a:prstGeom prst="roundRect">
            <a:avLst>
              <a:gd name="adj" fmla="val 14439"/>
            </a:avLst>
          </a:prstGeom>
          <a:solidFill>
            <a:srgbClr val="46464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Text 10"/>
          <p:cNvSpPr/>
          <p:nvPr/>
        </p:nvSpPr>
        <p:spPr>
          <a:xfrm>
            <a:off x="9876960" y="3354840"/>
            <a:ext cx="349200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d7d4cc"/>
                </a:solidFill>
                <a:latin typeface="Comfortaa Bold"/>
                <a:ea typeface="Comfortaa Bold"/>
              </a:rPr>
              <a:t>Public Health Protection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Text 11"/>
          <p:cNvSpPr/>
          <p:nvPr/>
        </p:nvSpPr>
        <p:spPr>
          <a:xfrm>
            <a:off x="9876960" y="3845880"/>
            <a:ext cx="3641040" cy="157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Reducing the risk of expired or recalled medications reaching consumers through automated temporal monitoring.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Text 12"/>
          <p:cNvSpPr/>
          <p:nvPr/>
        </p:nvSpPr>
        <p:spPr>
          <a:xfrm>
            <a:off x="864000" y="5950440"/>
            <a:ext cx="12900960" cy="78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A research-grade database system that transforms pharmaceutical supply chain management from reactive to proactive, protecting both revenue and patient safety.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12290400" y="7509600"/>
            <a:ext cx="2338920" cy="71892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26"/>
          <p:cNvSpPr/>
          <p:nvPr/>
        </p:nvSpPr>
        <p:spPr>
          <a:xfrm>
            <a:off x="995040" y="935640"/>
            <a:ext cx="5484960" cy="68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00"/>
              </a:lnSpc>
              <a:tabLst>
                <a:tab algn="l" pos="0"/>
              </a:tabLst>
            </a:pPr>
            <a:r>
              <a:rPr b="1" lang="en-US" sz="4300" spc="-1" strike="noStrike">
                <a:solidFill>
                  <a:srgbClr val="ffe14d"/>
                </a:solidFill>
                <a:latin typeface="Comfortaa Bold"/>
                <a:ea typeface="Comfortaa Bold"/>
              </a:rPr>
              <a:t>Scope</a:t>
            </a:r>
            <a:endParaRPr b="0" lang="en-IN" sz="4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"/>
          <p:cNvSpPr txBox="1"/>
          <p:nvPr/>
        </p:nvSpPr>
        <p:spPr>
          <a:xfrm>
            <a:off x="900000" y="2160000"/>
            <a:ext cx="12600000" cy="50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IN" sz="2200" spc="168" strike="noStrike">
                <a:solidFill>
                  <a:schemeClr val="accent4">
                    <a:lumMod val="60000"/>
                    <a:lumOff val="40000"/>
                  </a:schemeClr>
                </a:solidFill>
                <a:latin typeface="Ubuntu Mono"/>
              </a:rPr>
              <a:t>Operational Boundary</a:t>
            </a:r>
            <a:r>
              <a:rPr b="0" lang="en-IN" sz="2200" spc="-1" strike="noStrike">
                <a:solidFill>
                  <a:schemeClr val="lt1">
                    <a:lumOff val="0"/>
                  </a:schemeClr>
                </a:solidFill>
                <a:latin typeface="Ubuntu Mono"/>
              </a:rPr>
              <a:t> Focused strictly on Mid-Stream operations (Factory Gate → Distributor → Retailer Shelf).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IN" sz="2200" spc="168" strike="noStrike">
                <a:solidFill>
                  <a:schemeClr val="accent4">
                    <a:lumMod val="60000"/>
                    <a:lumOff val="40000"/>
                  </a:schemeClr>
                </a:solidFill>
                <a:latin typeface="Ubuntu Mono"/>
              </a:rPr>
              <a:t>Relational Complexity</a:t>
            </a:r>
            <a:r>
              <a:rPr b="0" lang="en-IN" sz="2200" spc="-1" strike="noStrike">
                <a:solidFill>
                  <a:schemeClr val="lt1">
                    <a:lumOff val="0"/>
                  </a:schemeClr>
                </a:solidFill>
                <a:latin typeface="Ubuntu Mono"/>
              </a:rPr>
              <a:t>  A table schema categorized into six major functional modules: Identity, Product, Warehouse, Fulfillment, Returns, and Finance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IN" sz="2200" spc="168" strike="noStrike">
                <a:solidFill>
                  <a:schemeClr val="accent4">
                    <a:lumMod val="60000"/>
                    <a:lumOff val="40000"/>
                  </a:schemeClr>
                </a:solidFill>
                <a:latin typeface="Ubuntu Mono"/>
              </a:rPr>
              <a:t>Reverse Flow Management</a:t>
            </a:r>
            <a:r>
              <a:rPr b="0" lang="en-IN" sz="2200" spc="-1" strike="noStrike">
                <a:solidFill>
                  <a:schemeClr val="lt1">
                    <a:lumOff val="0"/>
                  </a:schemeClr>
                </a:solidFill>
                <a:latin typeface="Ubuntu Mono"/>
              </a:rPr>
              <a:t> Comprehensive handling of non-saleable goods, including RMA generation, gatekeeping inspections, and financial credit notes.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IN" sz="2200" spc="168" strike="noStrike">
                <a:solidFill>
                  <a:schemeClr val="accent4">
                    <a:lumMod val="60000"/>
                    <a:lumOff val="40000"/>
                  </a:schemeClr>
                </a:solidFill>
                <a:latin typeface="Ubuntu Mono"/>
              </a:rPr>
              <a:t>Access Governance</a:t>
            </a:r>
            <a:r>
              <a:rPr b="0" lang="en-IN" sz="2200" spc="-1" strike="noStrike">
                <a:solidFill>
                  <a:schemeClr val="lt1">
                    <a:lumOff val="0"/>
                  </a:schemeClr>
                </a:solidFill>
                <a:latin typeface="Ubuntu Mono"/>
              </a:rPr>
              <a:t> Implementation of Role-Based Access Control (RBAC) for six distinct organizational roles.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IN" sz="2200" spc="168" strike="noStrike">
                <a:solidFill>
                  <a:schemeClr val="accent4">
                    <a:lumMod val="60000"/>
                    <a:lumOff val="40000"/>
                  </a:schemeClr>
                </a:solidFill>
                <a:latin typeface="Ubuntu Mono"/>
              </a:rPr>
              <a:t>Exclusions</a:t>
            </a:r>
            <a:r>
              <a:rPr b="0" lang="en-IN" sz="2200" spc="-1" strike="noStrike">
                <a:solidFill>
                  <a:schemeClr val="lt1">
                    <a:lumOff val="0"/>
                  </a:schemeClr>
                </a:solidFill>
                <a:latin typeface="Ubuntu Mono"/>
              </a:rPr>
              <a:t> Does not include raw material procurement (Upstream) or patient-level medical records/billing (Downstream).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"/>
          <p:cNvSpPr/>
          <p:nvPr/>
        </p:nvSpPr>
        <p:spPr>
          <a:xfrm>
            <a:off x="12290400" y="7509600"/>
            <a:ext cx="2338920" cy="71892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25"/>
          <p:cNvSpPr/>
          <p:nvPr/>
        </p:nvSpPr>
        <p:spPr>
          <a:xfrm>
            <a:off x="995040" y="935640"/>
            <a:ext cx="5484960" cy="68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00"/>
              </a:lnSpc>
              <a:tabLst>
                <a:tab algn="l" pos="0"/>
              </a:tabLst>
            </a:pPr>
            <a:r>
              <a:rPr b="1" lang="en-US" sz="4300" spc="-1" strike="noStrike">
                <a:solidFill>
                  <a:srgbClr val="ffe14d"/>
                </a:solidFill>
                <a:latin typeface="Comfortaa Bold"/>
                <a:ea typeface="Comfortaa Bold"/>
              </a:rPr>
              <a:t>Obj</a:t>
            </a:r>
            <a:r>
              <a:rPr b="1" lang="en-US" sz="4300" spc="-1" strike="noStrike">
                <a:solidFill>
                  <a:srgbClr val="ffe14d"/>
                </a:solidFill>
                <a:latin typeface="Comfortaa Bold"/>
                <a:ea typeface="Comfortaa Bold"/>
              </a:rPr>
              <a:t>ecti</a:t>
            </a:r>
            <a:r>
              <a:rPr b="1" lang="en-US" sz="4300" spc="-1" strike="noStrike">
                <a:solidFill>
                  <a:srgbClr val="ffe14d"/>
                </a:solidFill>
                <a:latin typeface="Comfortaa Bold"/>
                <a:ea typeface="Comfortaa Bold"/>
              </a:rPr>
              <a:t>ves</a:t>
            </a:r>
            <a:endParaRPr b="0" lang="en-IN" sz="4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900000" y="2160000"/>
            <a:ext cx="12600000" cy="50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IN" sz="2200" spc="168" strike="noStrike">
                <a:solidFill>
                  <a:schemeClr val="accent4">
                    <a:lumMod val="60000"/>
                    <a:lumOff val="40000"/>
                  </a:schemeClr>
                </a:solidFill>
                <a:latin typeface="Ubuntu Mono"/>
              </a:rPr>
              <a:t>Achieve End-to-End Traceability</a:t>
            </a:r>
            <a:r>
              <a:rPr b="0" lang="en-IN" sz="2200" spc="-1" strike="noStrike">
                <a:solidFill>
                  <a:schemeClr val="lt1">
                    <a:lumOff val="0"/>
                  </a:schemeClr>
                </a:solidFill>
                <a:latin typeface="Ubuntu Mono"/>
              </a:rPr>
              <a:t> Implement a "Batch Pedigree" system to solve the "Information Asymmetry" between manufacturers and retailers.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IN" sz="2200" spc="168" strike="noStrike">
                <a:solidFill>
                  <a:schemeClr val="accent4">
                    <a:lumMod val="60000"/>
                    <a:lumOff val="40000"/>
                  </a:schemeClr>
                </a:solidFill>
                <a:latin typeface="Ubuntu Mono"/>
              </a:rPr>
              <a:t>Automate Compliance Triggers</a:t>
            </a:r>
            <a:r>
              <a:rPr b="0" lang="en-IN" sz="2200" spc="-1" strike="noStrike">
                <a:solidFill>
                  <a:schemeClr val="lt1">
                    <a:lumOff val="0"/>
                  </a:schemeClr>
                </a:solidFill>
                <a:latin typeface="Ubuntu Mono"/>
              </a:rPr>
              <a:t> Proactively identify and flag inventory for return 30 days prior to expiration using database-level automation.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IN" sz="2200" spc="168" strike="noStrike">
                <a:solidFill>
                  <a:schemeClr val="accent4">
                    <a:lumMod val="60000"/>
                    <a:lumOff val="40000"/>
                  </a:schemeClr>
                </a:solidFill>
                <a:latin typeface="Ubuntu Mono"/>
              </a:rPr>
              <a:t>Mitigate Revenue Leakage</a:t>
            </a:r>
            <a:r>
              <a:rPr b="0" lang="en-IN" sz="2200" spc="-1" strike="noStrike">
                <a:solidFill>
                  <a:schemeClr val="lt1">
                    <a:lumOff val="0"/>
                  </a:schemeClr>
                </a:solidFill>
                <a:latin typeface="Ubuntu Mono"/>
              </a:rPr>
              <a:t> Recover a significant portion of the ~11% annual revenue loss by streamlining the "Reverse Logistics" lifecycle.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IN" sz="2200" spc="168" strike="noStrike">
                <a:solidFill>
                  <a:schemeClr val="accent4">
                    <a:lumMod val="60000"/>
                    <a:lumOff val="40000"/>
                  </a:schemeClr>
                </a:solidFill>
                <a:latin typeface="Ubuntu Mono"/>
              </a:rPr>
              <a:t>Enforce Safety Standards</a:t>
            </a:r>
            <a:r>
              <a:rPr b="0" lang="en-IN" sz="2200" spc="-1" strike="noStrike">
                <a:solidFill>
                  <a:schemeClr val="lt1">
                    <a:lumOff val="0"/>
                  </a:schemeClr>
                </a:solidFill>
                <a:latin typeface="Ubuntu Mono"/>
              </a:rPr>
              <a:t> Generate immutable "Disposal Certificates" to ensure expired or recalled medications never re-enter the market.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"/>
            </a:pPr>
            <a:r>
              <a:rPr b="1" lang="en-IN" sz="2200" spc="168" strike="noStrike">
                <a:solidFill>
                  <a:schemeClr val="accent4">
                    <a:lumMod val="60000"/>
                    <a:lumOff val="40000"/>
                  </a:schemeClr>
                </a:solidFill>
                <a:latin typeface="Ubuntu Mono"/>
              </a:rPr>
              <a:t>Optimize Stakeholder Collaboration</a:t>
            </a:r>
            <a:r>
              <a:rPr b="0" lang="en-IN" sz="2200" spc="-1" strike="noStrike">
                <a:solidFill>
                  <a:schemeClr val="lt1">
                    <a:lumOff val="0"/>
                  </a:schemeClr>
                </a:solidFill>
                <a:latin typeface="Ubuntu Mono"/>
              </a:rPr>
              <a:t> Provide a shared cloud-platform for real-time visibility into batch health and quality inspection results.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"/>
          <p:cNvSpPr/>
          <p:nvPr/>
        </p:nvSpPr>
        <p:spPr>
          <a:xfrm>
            <a:off x="12290400" y="7509600"/>
            <a:ext cx="2338920" cy="71892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0"/>
          <p:cNvSpPr/>
          <p:nvPr/>
        </p:nvSpPr>
        <p:spPr>
          <a:xfrm>
            <a:off x="864000" y="1825200"/>
            <a:ext cx="2305800" cy="462600"/>
          </a:xfrm>
          <a:prstGeom prst="roundRect">
            <a:avLst>
              <a:gd name="adj" fmla="val 63836"/>
            </a:avLst>
          </a:prstGeom>
          <a:solidFill>
            <a:srgbClr val="4d4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Text 1"/>
          <p:cNvSpPr/>
          <p:nvPr/>
        </p:nvSpPr>
        <p:spPr>
          <a:xfrm>
            <a:off x="1012320" y="1899360"/>
            <a:ext cx="2009520" cy="31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PROJECT DEFINITION</a:t>
            </a:r>
            <a:endParaRPr b="0" lang="en-IN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Text 2"/>
          <p:cNvSpPr/>
          <p:nvPr/>
        </p:nvSpPr>
        <p:spPr>
          <a:xfrm>
            <a:off x="864000" y="2388240"/>
            <a:ext cx="5484960" cy="68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00"/>
              </a:lnSpc>
              <a:tabLst>
                <a:tab algn="l" pos="0"/>
              </a:tabLst>
            </a:pPr>
            <a:r>
              <a:rPr b="1" lang="en-US" sz="4300" spc="-1" strike="noStrike">
                <a:solidFill>
                  <a:srgbClr val="ffe14d"/>
                </a:solidFill>
                <a:latin typeface="Comfortaa Bold"/>
                <a:ea typeface="Comfortaa Bold"/>
              </a:rPr>
              <a:t>The Project "What"</a:t>
            </a:r>
            <a:endParaRPr b="0" lang="en-IN" sz="4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Shape 3"/>
          <p:cNvSpPr/>
          <p:nvPr/>
        </p:nvSpPr>
        <p:spPr>
          <a:xfrm>
            <a:off x="864000" y="3444120"/>
            <a:ext cx="4134960" cy="2958480"/>
          </a:xfrm>
          <a:prstGeom prst="roundRect">
            <a:avLst>
              <a:gd name="adj" fmla="val 12512"/>
            </a:avLst>
          </a:prstGeom>
          <a:solidFill>
            <a:srgbClr val="46464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Text 4"/>
          <p:cNvSpPr/>
          <p:nvPr/>
        </p:nvSpPr>
        <p:spPr>
          <a:xfrm>
            <a:off x="1110960" y="3691080"/>
            <a:ext cx="274176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d7d4cc"/>
                </a:solidFill>
                <a:latin typeface="Comfortaa Bold"/>
                <a:ea typeface="Comfortaa Bold"/>
              </a:rPr>
              <a:t>Core System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Text 5"/>
          <p:cNvSpPr/>
          <p:nvPr/>
        </p:nvSpPr>
        <p:spPr>
          <a:xfrm>
            <a:off x="1110960" y="4182120"/>
            <a:ext cx="3641040" cy="19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A 3NF-normalized relational database designed to manage the mid-stream pharmaceutical supply chain with complete traceability.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Shape 6"/>
          <p:cNvSpPr/>
          <p:nvPr/>
        </p:nvSpPr>
        <p:spPr>
          <a:xfrm>
            <a:off x="5247000" y="3444120"/>
            <a:ext cx="4134960" cy="2958480"/>
          </a:xfrm>
          <a:prstGeom prst="roundRect">
            <a:avLst>
              <a:gd name="adj" fmla="val 12512"/>
            </a:avLst>
          </a:prstGeom>
          <a:solidFill>
            <a:srgbClr val="46464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Text 7"/>
          <p:cNvSpPr/>
          <p:nvPr/>
        </p:nvSpPr>
        <p:spPr>
          <a:xfrm>
            <a:off x="5493960" y="3691080"/>
            <a:ext cx="274176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d7d4cc"/>
                </a:solidFill>
                <a:latin typeface="Comfortaa Bold"/>
                <a:ea typeface="Comfortaa Bold"/>
              </a:rPr>
              <a:t>Operational Scope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Text 8"/>
          <p:cNvSpPr/>
          <p:nvPr/>
        </p:nvSpPr>
        <p:spPr>
          <a:xfrm>
            <a:off x="5493960" y="4182120"/>
            <a:ext cx="3641040" cy="19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Tracking operations between the factory gate and retail pharmacy counter(mid-stream), capturing every movement and transaction.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Shape 9"/>
          <p:cNvSpPr/>
          <p:nvPr/>
        </p:nvSpPr>
        <p:spPr>
          <a:xfrm>
            <a:off x="9630000" y="3444120"/>
            <a:ext cx="4134960" cy="2958480"/>
          </a:xfrm>
          <a:prstGeom prst="roundRect">
            <a:avLst>
              <a:gd name="adj" fmla="val 12512"/>
            </a:avLst>
          </a:prstGeom>
          <a:solidFill>
            <a:srgbClr val="46464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Text 10"/>
          <p:cNvSpPr/>
          <p:nvPr/>
        </p:nvSpPr>
        <p:spPr>
          <a:xfrm>
            <a:off x="9876960" y="3691080"/>
            <a:ext cx="274176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d7d4cc"/>
                </a:solidFill>
                <a:latin typeface="Comfortaa Bold"/>
                <a:ea typeface="Comfortaa Bold"/>
              </a:rPr>
              <a:t>Unique Value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Text 11"/>
          <p:cNvSpPr/>
          <p:nvPr/>
        </p:nvSpPr>
        <p:spPr>
          <a:xfrm>
            <a:off x="9876960" y="4182120"/>
            <a:ext cx="3641040" cy="19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Self-aware database utilizing temporal triggers to automate reverse logistics management for expired and recalled pharmaceutical goods.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"/>
          <p:cNvSpPr/>
          <p:nvPr/>
        </p:nvSpPr>
        <p:spPr>
          <a:xfrm>
            <a:off x="12290400" y="7509600"/>
            <a:ext cx="2338920" cy="71892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0"/>
          <p:cNvSpPr/>
          <p:nvPr/>
        </p:nvSpPr>
        <p:spPr>
          <a:xfrm>
            <a:off x="2332440" y="1613160"/>
            <a:ext cx="9660240" cy="45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549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ffe14d"/>
                </a:solidFill>
                <a:latin typeface="Comfortaa Bold"/>
                <a:ea typeface="Comfortaa Bold"/>
              </a:rPr>
              <a:t>Revenue Leakage in Pharmaceutical Supply Chains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Image 0" descr="preencoded.png"/>
          <p:cNvPicPr/>
          <p:nvPr/>
        </p:nvPicPr>
        <p:blipFill>
          <a:blip r:embed="rId1"/>
          <a:stretch/>
        </p:blipFill>
        <p:spPr>
          <a:xfrm>
            <a:off x="2332440" y="2382120"/>
            <a:ext cx="6337440" cy="3548160"/>
          </a:xfrm>
          <a:prstGeom prst="rect">
            <a:avLst/>
          </a:prstGeom>
          <a:ln w="0">
            <a:noFill/>
          </a:ln>
        </p:spPr>
      </p:pic>
      <p:sp>
        <p:nvSpPr>
          <p:cNvPr id="73" name="Text 1"/>
          <p:cNvSpPr/>
          <p:nvPr/>
        </p:nvSpPr>
        <p:spPr>
          <a:xfrm>
            <a:off x="2332440" y="6051960"/>
            <a:ext cx="6337440" cy="42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650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Source: Industry estimates on Reverse Logistics inefficiencies (Narayana et al., 2014; PMC Case Studies). Total impact: ~11% of annual revenue.</a:t>
            </a:r>
            <a:endParaRPr b="0" lang="en-IN" sz="1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 2"/>
          <p:cNvSpPr/>
          <p:nvPr/>
        </p:nvSpPr>
        <p:spPr>
          <a:xfrm>
            <a:off x="9075240" y="2331720"/>
            <a:ext cx="2499840" cy="2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ffe14d"/>
                </a:solidFill>
                <a:latin typeface="Comfortaa Bold"/>
                <a:ea typeface="Comfortaa Bold"/>
              </a:rPr>
              <a:t>Understanding the Losses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ext 3"/>
          <p:cNvSpPr/>
          <p:nvPr/>
        </p:nvSpPr>
        <p:spPr>
          <a:xfrm>
            <a:off x="9075240" y="2664360"/>
            <a:ext cx="3228840" cy="10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650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This chart illustrates key areas of revenue leakage within the pharmaceutical supply chain. </a:t>
            </a:r>
            <a:r>
              <a:rPr b="1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Expiry &amp; Obsolescence</a:t>
            </a:r>
            <a:r>
              <a:rPr b="0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, accounting for </a:t>
            </a:r>
            <a:r>
              <a:rPr b="0" lang="en-US" sz="1250" spc="-1" strike="noStrike">
                <a:solidFill>
                  <a:srgbClr val="dc143c"/>
                </a:solidFill>
                <a:latin typeface="Raleway Medium"/>
                <a:ea typeface="Raleway Medium"/>
              </a:rPr>
              <a:t>4.5%</a:t>
            </a:r>
            <a:r>
              <a:rPr b="0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 of total revenue, represents the largest single area of loss.</a:t>
            </a:r>
            <a:endParaRPr b="0" lang="en-IN" sz="1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ext 4"/>
          <p:cNvSpPr/>
          <p:nvPr/>
        </p:nvSpPr>
        <p:spPr>
          <a:xfrm>
            <a:off x="9075240" y="3837960"/>
            <a:ext cx="3228840" cy="150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650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This significant percentage highlights a critical inefficiency, making it the </a:t>
            </a:r>
            <a:r>
              <a:rPr b="0" lang="en-US" sz="1250" spc="-1" strike="noStrike">
                <a:solidFill>
                  <a:srgbClr val="000000"/>
                </a:solidFill>
                <a:highlight>
                  <a:srgbClr val="ffff00"/>
                </a:highlight>
                <a:latin typeface="Raleway Medium"/>
                <a:ea typeface="Raleway Medium"/>
              </a:rPr>
              <a:t>primary target area for PharmaChain's intervention</a:t>
            </a:r>
            <a:r>
              <a:rPr b="0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. Our system aims for a </a:t>
            </a:r>
            <a:r>
              <a:rPr b="1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potential 40% recovery</a:t>
            </a:r>
            <a:r>
              <a:rPr b="0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 in this category through automated reverse logistics and enhanced traceability.</a:t>
            </a:r>
            <a:endParaRPr b="0" lang="en-IN" sz="1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Text 5"/>
          <p:cNvSpPr/>
          <p:nvPr/>
        </p:nvSpPr>
        <p:spPr>
          <a:xfrm>
            <a:off x="9075240" y="5442840"/>
            <a:ext cx="3228840" cy="10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650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Other substantial losses include </a:t>
            </a:r>
            <a:r>
              <a:rPr b="1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Returns Processing Costs</a:t>
            </a:r>
            <a:r>
              <a:rPr b="0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, </a:t>
            </a:r>
            <a:r>
              <a:rPr b="1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Counterfeiting/Theft</a:t>
            </a:r>
            <a:r>
              <a:rPr b="0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, and </a:t>
            </a:r>
            <a:r>
              <a:rPr b="1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Inventory Holding Costs</a:t>
            </a:r>
            <a:r>
              <a:rPr b="0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, all contributing to the overall ~11% annual revenue impact.</a:t>
            </a:r>
            <a:endParaRPr b="0" lang="en-IN" sz="1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"/>
          <p:cNvSpPr/>
          <p:nvPr/>
        </p:nvSpPr>
        <p:spPr>
          <a:xfrm>
            <a:off x="12290400" y="7509600"/>
            <a:ext cx="2338920" cy="71892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 useBgFill="1">
        <p:nvSpPr>
          <p:cNvPr id="79" name=""/>
          <p:cNvSpPr/>
          <p:nvPr/>
        </p:nvSpPr>
        <p:spPr>
          <a:xfrm>
            <a:off x="0" y="7509600"/>
            <a:ext cx="14578920" cy="718920"/>
          </a:xfrm>
          <a:prstGeom prst="rect">
            <a:avLst/>
          </a:prstGeom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0"/>
          <p:cNvSpPr/>
          <p:nvPr/>
        </p:nvSpPr>
        <p:spPr>
          <a:xfrm>
            <a:off x="3357360" y="849240"/>
            <a:ext cx="1357560" cy="201600"/>
          </a:xfrm>
          <a:prstGeom prst="roundRect">
            <a:avLst>
              <a:gd name="adj" fmla="val 76247"/>
            </a:avLst>
          </a:prstGeom>
          <a:solidFill>
            <a:srgbClr val="4d4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" name="Text 1"/>
          <p:cNvSpPr/>
          <p:nvPr/>
        </p:nvSpPr>
        <p:spPr>
          <a:xfrm>
            <a:off x="3434760" y="887760"/>
            <a:ext cx="1202760" cy="12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95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SYSTEM ARCHITECTURE</a:t>
            </a:r>
            <a:endParaRPr b="0" lang="en-IN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 2"/>
          <p:cNvSpPr/>
          <p:nvPr/>
        </p:nvSpPr>
        <p:spPr>
          <a:xfrm>
            <a:off x="3357360" y="1079280"/>
            <a:ext cx="39747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1" lang="en-US" sz="2250" spc="-1" strike="noStrike">
                <a:solidFill>
                  <a:srgbClr val="ffe14d"/>
                </a:solidFill>
                <a:latin typeface="Comfortaa Bold"/>
                <a:ea typeface="Comfortaa Bold"/>
              </a:rPr>
              <a:t>The Architectural Modules</a:t>
            </a:r>
            <a:endParaRPr b="0" lang="en-IN" sz="2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 3"/>
          <p:cNvSpPr/>
          <p:nvPr/>
        </p:nvSpPr>
        <p:spPr>
          <a:xfrm>
            <a:off x="3357360" y="1464480"/>
            <a:ext cx="3297600" cy="17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400"/>
              </a:lnSpc>
              <a:tabLst>
                <a:tab algn="l" pos="0"/>
              </a:tabLst>
            </a:pPr>
            <a:r>
              <a:rPr b="1" lang="en-US" sz="1100" spc="-1" strike="noStrike">
                <a:solidFill>
                  <a:srgbClr val="ffe14d"/>
                </a:solidFill>
                <a:latin typeface="Comfortaa Bold"/>
                <a:ea typeface="Comfortaa Bold"/>
              </a:rPr>
              <a:t>36-Table Relational Schema</a:t>
            </a:r>
            <a:endParaRPr b="0" lang="en-IN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Text 4"/>
          <p:cNvSpPr/>
          <p:nvPr/>
        </p:nvSpPr>
        <p:spPr>
          <a:xfrm>
            <a:off x="3357360" y="2396880"/>
            <a:ext cx="2399760" cy="1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00"/>
              </a:lnSpc>
              <a:tabLst>
                <a:tab algn="l" pos="0"/>
              </a:tabLst>
            </a:pPr>
            <a:r>
              <a:rPr b="1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Identity &amp; Governance</a:t>
            </a:r>
            <a:endParaRPr b="0" lang="en-IN" sz="1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 5"/>
          <p:cNvSpPr/>
          <p:nvPr/>
        </p:nvSpPr>
        <p:spPr>
          <a:xfrm>
            <a:off x="3357360" y="2653920"/>
            <a:ext cx="2399760" cy="94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Organizations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Locations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User_Accounts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Access_Roles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Contact_Directory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System_Audit_Log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 6"/>
          <p:cNvSpPr/>
          <p:nvPr/>
        </p:nvSpPr>
        <p:spPr>
          <a:xfrm>
            <a:off x="3357360" y="3763080"/>
            <a:ext cx="2399760" cy="37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95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Manages user access, organizational hierarchy, and system activity logging for security and accountability.</a:t>
            </a:r>
            <a:endParaRPr b="0" lang="en-IN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 7"/>
          <p:cNvSpPr/>
          <p:nvPr/>
        </p:nvSpPr>
        <p:spPr>
          <a:xfrm>
            <a:off x="3357360" y="3677760"/>
            <a:ext cx="2399760" cy="31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Text 8"/>
          <p:cNvSpPr/>
          <p:nvPr/>
        </p:nvSpPr>
        <p:spPr>
          <a:xfrm>
            <a:off x="3357360" y="4638240"/>
            <a:ext cx="2399760" cy="1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00"/>
              </a:lnSpc>
              <a:tabLst>
                <a:tab algn="l" pos="0"/>
              </a:tabLst>
            </a:pPr>
            <a:r>
              <a:rPr b="1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Product &amp; Batch Intelligence</a:t>
            </a:r>
            <a:endParaRPr b="0" lang="en-IN" sz="1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Text 9"/>
          <p:cNvSpPr/>
          <p:nvPr/>
        </p:nvSpPr>
        <p:spPr>
          <a:xfrm>
            <a:off x="3357360" y="4895280"/>
            <a:ext cx="2399760" cy="94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Medicines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Drug_Categories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Batches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Secondary_Packaging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Manufacturing_Orders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Quality_Certificates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 10"/>
          <p:cNvSpPr/>
          <p:nvPr/>
        </p:nvSpPr>
        <p:spPr>
          <a:xfrm>
            <a:off x="3359160" y="6103080"/>
            <a:ext cx="2399760" cy="37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95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Catalogs product details, tracks batches through manufacturing, and manages quality certifications.</a:t>
            </a:r>
            <a:endParaRPr b="0" lang="en-IN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 11"/>
          <p:cNvSpPr/>
          <p:nvPr/>
        </p:nvSpPr>
        <p:spPr>
          <a:xfrm>
            <a:off x="6080760" y="2396880"/>
            <a:ext cx="2399760" cy="1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00"/>
              </a:lnSpc>
              <a:tabLst>
                <a:tab algn="l" pos="0"/>
              </a:tabLst>
            </a:pPr>
            <a:r>
              <a:rPr b="1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Smart Warehousing</a:t>
            </a:r>
            <a:endParaRPr b="0" lang="en-IN" sz="1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 12"/>
          <p:cNvSpPr/>
          <p:nvPr/>
        </p:nvSpPr>
        <p:spPr>
          <a:xfrm>
            <a:off x="6080760" y="2653920"/>
            <a:ext cx="2399760" cy="94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Warehouses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Storage_Zones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Stock_Ledger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Inventory_Adjustments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Temperature_Logs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Quarantine_Hold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 13"/>
          <p:cNvSpPr/>
          <p:nvPr/>
        </p:nvSpPr>
        <p:spPr>
          <a:xfrm>
            <a:off x="6080760" y="3763080"/>
            <a:ext cx="2399760" cy="37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95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Manages physical inventory locations, stock levels, adjustments, and environmental conditions, including quarantine.</a:t>
            </a:r>
            <a:endParaRPr b="0" lang="en-IN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 14"/>
          <p:cNvSpPr/>
          <p:nvPr/>
        </p:nvSpPr>
        <p:spPr>
          <a:xfrm>
            <a:off x="6080760" y="3677760"/>
            <a:ext cx="2399760" cy="31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ext 15"/>
          <p:cNvSpPr/>
          <p:nvPr/>
        </p:nvSpPr>
        <p:spPr>
          <a:xfrm>
            <a:off x="6080760" y="4638240"/>
            <a:ext cx="2399760" cy="1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00"/>
              </a:lnSpc>
              <a:tabLst>
                <a:tab algn="l" pos="0"/>
              </a:tabLst>
            </a:pPr>
            <a:r>
              <a:rPr b="1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Forward Fulfillment</a:t>
            </a:r>
            <a:endParaRPr b="0" lang="en-IN" sz="1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Text 16"/>
          <p:cNvSpPr/>
          <p:nvPr/>
        </p:nvSpPr>
        <p:spPr>
          <a:xfrm>
            <a:off x="6080760" y="4895280"/>
            <a:ext cx="2399760" cy="94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Sales_Orders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Order_Line_Items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Shipments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Shipment_Tracking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Carrier_Fleet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Proof_of_Delivery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Text 17"/>
          <p:cNvSpPr/>
          <p:nvPr/>
        </p:nvSpPr>
        <p:spPr>
          <a:xfrm>
            <a:off x="6059160" y="6103080"/>
            <a:ext cx="2399760" cy="37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95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Handles sales order processing, shipment logistics, tracking, and final proof of delivery to retailers.</a:t>
            </a:r>
            <a:endParaRPr b="0" lang="en-IN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 18"/>
          <p:cNvSpPr/>
          <p:nvPr/>
        </p:nvSpPr>
        <p:spPr>
          <a:xfrm>
            <a:off x="8804520" y="2396880"/>
            <a:ext cx="2482200" cy="1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00"/>
              </a:lnSpc>
              <a:tabLst>
                <a:tab algn="l" pos="0"/>
              </a:tabLst>
            </a:pPr>
            <a:r>
              <a:rPr b="1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Reverse Logistics &amp; Compliance</a:t>
            </a:r>
            <a:endParaRPr b="0" lang="en-IN" sz="1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 19"/>
          <p:cNvSpPr/>
          <p:nvPr/>
        </p:nvSpPr>
        <p:spPr>
          <a:xfrm>
            <a:off x="8804520" y="2653920"/>
            <a:ext cx="2482200" cy="94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Return_Authorizations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Return_Shipping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Inspection_Reports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Disposal_Certificates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Credit_Notes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Recalled_Batches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 20"/>
          <p:cNvSpPr/>
          <p:nvPr/>
        </p:nvSpPr>
        <p:spPr>
          <a:xfrm>
            <a:off x="8804520" y="3763080"/>
            <a:ext cx="2482200" cy="37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95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Facilitates product returns, inspections, secure disposal, and management of recalled batches, ensuring compliance.</a:t>
            </a:r>
            <a:endParaRPr b="0" lang="en-IN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Text 21"/>
          <p:cNvSpPr/>
          <p:nvPr/>
        </p:nvSpPr>
        <p:spPr>
          <a:xfrm>
            <a:off x="8804520" y="3677760"/>
            <a:ext cx="2482200" cy="31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 22"/>
          <p:cNvSpPr/>
          <p:nvPr/>
        </p:nvSpPr>
        <p:spPr>
          <a:xfrm>
            <a:off x="8804520" y="4638240"/>
            <a:ext cx="2482200" cy="1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00"/>
              </a:lnSpc>
              <a:tabLst>
                <a:tab algn="l" pos="0"/>
              </a:tabLst>
            </a:pPr>
            <a:r>
              <a:rPr b="1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Financial &amp; Analytics</a:t>
            </a:r>
            <a:endParaRPr b="0" lang="en-IN" sz="1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 23"/>
          <p:cNvSpPr/>
          <p:nvPr/>
        </p:nvSpPr>
        <p:spPr>
          <a:xfrm>
            <a:off x="8804520" y="4895280"/>
            <a:ext cx="2482200" cy="94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Invoice_Records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Payment_Ledger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Cost_Allocation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Revenue_Recognition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Batch_Profitability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Compliance_Metrics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Text 24"/>
          <p:cNvSpPr/>
          <p:nvPr/>
        </p:nvSpPr>
        <p:spPr>
          <a:xfrm>
            <a:off x="8820000" y="6103080"/>
            <a:ext cx="2482200" cy="37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95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Processes financial transactions, tracks costs and revenues, and generates key compliance and profitability metrics.</a:t>
            </a:r>
            <a:endParaRPr b="0" lang="en-IN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"/>
          <p:cNvSpPr/>
          <p:nvPr/>
        </p:nvSpPr>
        <p:spPr>
          <a:xfrm>
            <a:off x="12290400" y="7509600"/>
            <a:ext cx="2338920" cy="71892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4960" cy="8228160"/>
          </a:xfrm>
          <a:prstGeom prst="rect">
            <a:avLst/>
          </a:prstGeom>
          <a:ln w="0">
            <a:noFill/>
          </a:ln>
        </p:spPr>
      </p:pic>
      <p:sp>
        <p:nvSpPr>
          <p:cNvPr id="107" name="Shape 0"/>
          <p:cNvSpPr/>
          <p:nvPr/>
        </p:nvSpPr>
        <p:spPr>
          <a:xfrm>
            <a:off x="761040" y="1132200"/>
            <a:ext cx="2350800" cy="390600"/>
          </a:xfrm>
          <a:prstGeom prst="roundRect">
            <a:avLst>
              <a:gd name="adj" fmla="val 66585"/>
            </a:avLst>
          </a:prstGeom>
          <a:solidFill>
            <a:srgbClr val="4d4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Text 1"/>
          <p:cNvSpPr/>
          <p:nvPr/>
        </p:nvSpPr>
        <p:spPr>
          <a:xfrm>
            <a:off x="891720" y="1197360"/>
            <a:ext cx="208980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0" lang="en-US" sz="13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RESEARCH FOUNDATION</a:t>
            </a:r>
            <a:endParaRPr b="0" lang="en-IN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Text 2"/>
          <p:cNvSpPr/>
          <p:nvPr/>
        </p:nvSpPr>
        <p:spPr>
          <a:xfrm>
            <a:off x="761040" y="1600920"/>
            <a:ext cx="5947920" cy="60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751"/>
              </a:lnSpc>
              <a:tabLst>
                <a:tab algn="l" pos="0"/>
              </a:tabLst>
            </a:pPr>
            <a:r>
              <a:rPr b="1" lang="en-US" sz="3800" spc="-1" strike="noStrike">
                <a:solidFill>
                  <a:srgbClr val="ffe14d"/>
                </a:solidFill>
                <a:latin typeface="Comfortaa Bold"/>
                <a:ea typeface="Comfortaa Bold"/>
              </a:rPr>
              <a:t>Evidence-Based Design</a:t>
            </a:r>
            <a:endParaRPr b="0" lang="en-IN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Text 3"/>
          <p:cNvSpPr/>
          <p:nvPr/>
        </p:nvSpPr>
        <p:spPr>
          <a:xfrm>
            <a:off x="761040" y="2683800"/>
            <a:ext cx="3544200" cy="60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1" lang="en-US" sz="1900" spc="-1" strike="noStrike">
                <a:solidFill>
                  <a:srgbClr val="ffe14d"/>
                </a:solidFill>
                <a:latin typeface="Comfortaa Bold"/>
                <a:ea typeface="Comfortaa Bold"/>
              </a:rPr>
              <a:t>PMC7868907: Closed-Loop  Analysis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ext 4"/>
          <p:cNvSpPr/>
          <p:nvPr/>
        </p:nvSpPr>
        <p:spPr>
          <a:xfrm>
            <a:off x="761040" y="3479400"/>
            <a:ext cx="3544200" cy="16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We applied the Decision-Making Trial and Evaluation Laboratory approach to systematically identify critical barriers in reverse logistics operations.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ext 5"/>
          <p:cNvSpPr/>
          <p:nvPr/>
        </p:nvSpPr>
        <p:spPr>
          <a:xfrm>
            <a:off x="761040" y="5288400"/>
            <a:ext cx="3544200" cy="16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This methodology informed our database design decisions, particularly in structuring the return request and quarantine workflows.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 6"/>
          <p:cNvSpPr/>
          <p:nvPr/>
        </p:nvSpPr>
        <p:spPr>
          <a:xfrm>
            <a:off x="4844880" y="2683800"/>
            <a:ext cx="3544200" cy="60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1" lang="en-US" sz="1900" spc="-1" strike="noStrike">
                <a:solidFill>
                  <a:srgbClr val="ffe14d"/>
                </a:solidFill>
                <a:latin typeface="Comfortaa Bold"/>
                <a:ea typeface="Comfortaa Bold"/>
              </a:rPr>
              <a:t>PMC6706717: Traceability Standards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 7"/>
          <p:cNvSpPr/>
          <p:nvPr/>
        </p:nvSpPr>
        <p:spPr>
          <a:xfrm>
            <a:off x="4844880" y="3479400"/>
            <a:ext cx="3544200" cy="16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Incorporated state-of-the-art traceability concepts for recalling defective pharmaceutical products across complex supply networks.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Text 8"/>
          <p:cNvSpPr/>
          <p:nvPr/>
        </p:nvSpPr>
        <p:spPr>
          <a:xfrm>
            <a:off x="4844880" y="5288400"/>
            <a:ext cx="3544200" cy="16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Our central Batch Pedigree table solves the "information asymmetry" problem by connecting every stakeholder with real-time visibility.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0"/>
          <p:cNvSpPr/>
          <p:nvPr/>
        </p:nvSpPr>
        <p:spPr>
          <a:xfrm>
            <a:off x="900000" y="436680"/>
            <a:ext cx="2048760" cy="462600"/>
          </a:xfrm>
          <a:prstGeom prst="roundRect">
            <a:avLst>
              <a:gd name="adj" fmla="val 63836"/>
            </a:avLst>
          </a:prstGeom>
          <a:solidFill>
            <a:srgbClr val="4d4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7" name="Text 1"/>
          <p:cNvSpPr/>
          <p:nvPr/>
        </p:nvSpPr>
        <p:spPr>
          <a:xfrm>
            <a:off x="1048320" y="510840"/>
            <a:ext cx="1752480" cy="31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INFRASTRUCTURE</a:t>
            </a:r>
            <a:endParaRPr b="0" lang="en-IN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Text 2"/>
          <p:cNvSpPr/>
          <p:nvPr/>
        </p:nvSpPr>
        <p:spPr>
          <a:xfrm>
            <a:off x="864000" y="1114920"/>
            <a:ext cx="10151640" cy="68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00"/>
              </a:lnSpc>
              <a:tabLst>
                <a:tab algn="l" pos="0"/>
              </a:tabLst>
            </a:pPr>
            <a:r>
              <a:rPr b="1" lang="en-US" sz="4300" spc="-1" strike="noStrike">
                <a:solidFill>
                  <a:srgbClr val="ffe14d"/>
                </a:solidFill>
                <a:latin typeface="Comfortaa Bold"/>
                <a:ea typeface="Comfortaa Bold"/>
              </a:rPr>
              <a:t>Our Progress &amp; Collaborative Stack</a:t>
            </a:r>
            <a:endParaRPr b="0" lang="en-IN" sz="4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Image 0" descr="preencoded.png"/>
          <p:cNvPicPr/>
          <p:nvPr/>
        </p:nvPicPr>
        <p:blipFill>
          <a:blip r:embed="rId1"/>
          <a:stretch/>
        </p:blipFill>
        <p:spPr>
          <a:xfrm>
            <a:off x="864000" y="2729520"/>
            <a:ext cx="1186200" cy="1186200"/>
          </a:xfrm>
          <a:prstGeom prst="rect">
            <a:avLst/>
          </a:prstGeom>
          <a:ln w="0">
            <a:noFill/>
          </a:ln>
        </p:spPr>
      </p:pic>
      <p:sp>
        <p:nvSpPr>
          <p:cNvPr id="120" name="Text 3"/>
          <p:cNvSpPr/>
          <p:nvPr/>
        </p:nvSpPr>
        <p:spPr>
          <a:xfrm>
            <a:off x="2360160" y="2729520"/>
            <a:ext cx="2597400" cy="68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d7d4cc"/>
                </a:solidFill>
                <a:latin typeface="Comfortaa Bold"/>
                <a:ea typeface="Comfortaa Bold"/>
              </a:rPr>
              <a:t>GitHub Version Control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 4"/>
          <p:cNvSpPr/>
          <p:nvPr/>
        </p:nvSpPr>
        <p:spPr>
          <a:xfrm>
            <a:off x="2360160" y="3563280"/>
            <a:ext cx="2597400" cy="315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SQL schema development managed through pull requests, enabling collaborative logic verification and code review across the entire team.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Image 1" descr="preencoded.png"/>
          <p:cNvPicPr/>
          <p:nvPr/>
        </p:nvPicPr>
        <p:blipFill>
          <a:blip r:embed="rId2"/>
          <a:stretch/>
        </p:blipFill>
        <p:spPr>
          <a:xfrm>
            <a:off x="6660000" y="2700000"/>
            <a:ext cx="1186200" cy="1186200"/>
          </a:xfrm>
          <a:prstGeom prst="rect">
            <a:avLst/>
          </a:prstGeom>
          <a:ln w="0">
            <a:noFill/>
          </a:ln>
        </p:spPr>
      </p:pic>
      <p:sp>
        <p:nvSpPr>
          <p:cNvPr id="123" name="Text 5"/>
          <p:cNvSpPr/>
          <p:nvPr/>
        </p:nvSpPr>
        <p:spPr>
          <a:xfrm>
            <a:off x="8156160" y="2700000"/>
            <a:ext cx="2597400" cy="68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d7d4cc"/>
                </a:solidFill>
                <a:latin typeface="Comfortaa Bold"/>
                <a:ea typeface="Comfortaa Bold"/>
              </a:rPr>
              <a:t>Supabase PostgreSQL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Text 6"/>
          <p:cNvSpPr/>
          <p:nvPr/>
        </p:nvSpPr>
        <p:spPr>
          <a:xfrm>
            <a:off x="8156160" y="3533760"/>
            <a:ext cx="2597400" cy="355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Shared, real-time cloud database instance allowing all six team members to build and query simultaneously across  environments.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12290400" y="7509600"/>
            <a:ext cx="2338920" cy="71892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 0"/>
          <p:cNvSpPr/>
          <p:nvPr/>
        </p:nvSpPr>
        <p:spPr>
          <a:xfrm>
            <a:off x="851400" y="1050480"/>
            <a:ext cx="10508760" cy="67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301"/>
              </a:lnSpc>
              <a:tabLst>
                <a:tab algn="l" pos="0"/>
              </a:tabLst>
            </a:pPr>
            <a:r>
              <a:rPr b="1" lang="en-US" sz="4250" spc="-1" strike="noStrike">
                <a:solidFill>
                  <a:srgbClr val="ffe14d"/>
                </a:solidFill>
                <a:latin typeface="Comfortaa Bold"/>
                <a:ea typeface="Comfortaa Bold"/>
              </a:rPr>
              <a:t>Project Phasing &amp; Progress Trajectory</a:t>
            </a:r>
            <a:endParaRPr b="0" lang="en-IN" sz="42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7" name="Image 0" descr="preencoded.png"/>
          <p:cNvPicPr/>
          <p:nvPr/>
        </p:nvPicPr>
        <p:blipFill>
          <a:blip r:embed="rId1"/>
          <a:stretch/>
        </p:blipFill>
        <p:spPr>
          <a:xfrm>
            <a:off x="851400" y="2205720"/>
            <a:ext cx="4307760" cy="971640"/>
          </a:xfrm>
          <a:prstGeom prst="rect">
            <a:avLst/>
          </a:prstGeom>
          <a:ln w="0">
            <a:noFill/>
          </a:ln>
        </p:spPr>
      </p:pic>
      <p:sp>
        <p:nvSpPr>
          <p:cNvPr id="128" name="Shape 1"/>
          <p:cNvSpPr/>
          <p:nvPr/>
        </p:nvSpPr>
        <p:spPr>
          <a:xfrm>
            <a:off x="1094760" y="3418560"/>
            <a:ext cx="1757520" cy="453240"/>
          </a:xfrm>
          <a:prstGeom prst="roundRect">
            <a:avLst>
              <a:gd name="adj" fmla="val 64188"/>
            </a:avLst>
          </a:prstGeom>
          <a:solidFill>
            <a:srgbClr val="4d4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Text 2"/>
          <p:cNvSpPr/>
          <p:nvPr/>
        </p:nvSpPr>
        <p:spPr>
          <a:xfrm>
            <a:off x="1240560" y="3491280"/>
            <a:ext cx="1465920" cy="30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Completed </a:t>
            </a:r>
            <a:r>
              <a:rPr b="0" lang="en-US" sz="1500" spc="-1" strike="noStrike">
                <a:solidFill>
                  <a:srgbClr val="000000"/>
                </a:solidFill>
                <a:latin typeface="Raleway Medium"/>
                <a:ea typeface="Raleway Medium"/>
              </a:rPr>
              <a:t>✅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Text 3"/>
          <p:cNvSpPr/>
          <p:nvPr/>
        </p:nvSpPr>
        <p:spPr>
          <a:xfrm>
            <a:off x="1094760" y="3969000"/>
            <a:ext cx="375732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d7d4cc"/>
                </a:solidFill>
                <a:latin typeface="Comfortaa Bold"/>
                <a:ea typeface="Comfortaa Bold"/>
              </a:rPr>
              <a:t>Foundation &amp; Architecture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 4"/>
          <p:cNvSpPr/>
          <p:nvPr/>
        </p:nvSpPr>
        <p:spPr>
          <a:xfrm>
            <a:off x="1094760" y="4450680"/>
            <a:ext cx="3821040" cy="23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9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Established DevOps workflow (GitHub + Supabase Cloud)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29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Defined 30-table 'Mid-Stream' Schema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29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Implemented Role-Based Access Control (RBAC)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Image 1" descr="preencoded.png"/>
          <p:cNvPicPr/>
          <p:nvPr/>
        </p:nvPicPr>
        <p:blipFill>
          <a:blip r:embed="rId2"/>
          <a:stretch/>
        </p:blipFill>
        <p:spPr>
          <a:xfrm>
            <a:off x="5160600" y="2205720"/>
            <a:ext cx="4307760" cy="971640"/>
          </a:xfrm>
          <a:prstGeom prst="rect">
            <a:avLst/>
          </a:prstGeom>
          <a:ln w="0">
            <a:noFill/>
          </a:ln>
        </p:spPr>
      </p:pic>
      <p:sp>
        <p:nvSpPr>
          <p:cNvPr id="133" name="Shape 5"/>
          <p:cNvSpPr/>
          <p:nvPr/>
        </p:nvSpPr>
        <p:spPr>
          <a:xfrm>
            <a:off x="5403600" y="3418560"/>
            <a:ext cx="1847520" cy="453240"/>
          </a:xfrm>
          <a:prstGeom prst="roundRect">
            <a:avLst>
              <a:gd name="adj" fmla="val 64188"/>
            </a:avLst>
          </a:prstGeom>
          <a:solidFill>
            <a:srgbClr val="4d4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4" name="Text 6"/>
          <p:cNvSpPr/>
          <p:nvPr/>
        </p:nvSpPr>
        <p:spPr>
          <a:xfrm>
            <a:off x="5549760" y="3491280"/>
            <a:ext cx="1555560" cy="30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In Progress </a:t>
            </a:r>
            <a:r>
              <a:rPr b="0" lang="en-US" sz="1500" spc="-1" strike="noStrike">
                <a:solidFill>
                  <a:srgbClr val="000000"/>
                </a:solidFill>
                <a:latin typeface="Raleway Medium"/>
                <a:ea typeface="Raleway Medium"/>
              </a:rPr>
              <a:t>🚧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 7"/>
          <p:cNvSpPr/>
          <p:nvPr/>
        </p:nvSpPr>
        <p:spPr>
          <a:xfrm>
            <a:off x="5403600" y="3969000"/>
            <a:ext cx="315684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d7d4cc"/>
                </a:solidFill>
                <a:latin typeface="Comfortaa Bold"/>
                <a:ea typeface="Comfortaa Bold"/>
              </a:rPr>
              <a:t>The Closed-Loop Core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Text 8"/>
          <p:cNvSpPr/>
          <p:nvPr/>
        </p:nvSpPr>
        <p:spPr>
          <a:xfrm>
            <a:off x="5403600" y="4450680"/>
            <a:ext cx="3821400" cy="23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9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Implementation of 3NF Relational Database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29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Coding the 'Reverse Logistics' &amp; 'Disposal' modules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29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Deploying Temporal Triggers for Auto-Expiry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Image 2" descr="preencoded.png"/>
          <p:cNvPicPr/>
          <p:nvPr/>
        </p:nvPicPr>
        <p:blipFill>
          <a:blip r:embed="rId3"/>
          <a:stretch/>
        </p:blipFill>
        <p:spPr>
          <a:xfrm>
            <a:off x="9469800" y="2205720"/>
            <a:ext cx="4307760" cy="971640"/>
          </a:xfrm>
          <a:prstGeom prst="rect">
            <a:avLst/>
          </a:prstGeom>
          <a:ln w="0">
            <a:noFill/>
          </a:ln>
        </p:spPr>
      </p:pic>
      <p:sp>
        <p:nvSpPr>
          <p:cNvPr id="138" name="Shape 9"/>
          <p:cNvSpPr/>
          <p:nvPr/>
        </p:nvSpPr>
        <p:spPr>
          <a:xfrm>
            <a:off x="9713160" y="3418560"/>
            <a:ext cx="2037240" cy="453240"/>
          </a:xfrm>
          <a:prstGeom prst="roundRect">
            <a:avLst>
              <a:gd name="adj" fmla="val 64188"/>
            </a:avLst>
          </a:prstGeom>
          <a:solidFill>
            <a:srgbClr val="4d4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Text 10"/>
          <p:cNvSpPr/>
          <p:nvPr/>
        </p:nvSpPr>
        <p:spPr>
          <a:xfrm>
            <a:off x="9858960" y="3491280"/>
            <a:ext cx="1745640" cy="30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Future Scope </a:t>
            </a:r>
            <a:r>
              <a:rPr b="0" lang="en-US" sz="1500" spc="-1" strike="noStrike">
                <a:solidFill>
                  <a:srgbClr val="000000"/>
                </a:solidFill>
                <a:latin typeface="Raleway Medium"/>
                <a:ea typeface="Raleway Medium"/>
              </a:rPr>
              <a:t>🚀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Text 11"/>
          <p:cNvSpPr/>
          <p:nvPr/>
        </p:nvSpPr>
        <p:spPr>
          <a:xfrm>
            <a:off x="9713160" y="3969000"/>
            <a:ext cx="314712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d7d4cc"/>
                </a:solidFill>
                <a:latin typeface="Comfortaa Bold"/>
                <a:ea typeface="Comfortaa Bold"/>
              </a:rPr>
              <a:t>AI &amp; Smart Integration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 12"/>
          <p:cNvSpPr/>
          <p:nvPr/>
        </p:nvSpPr>
        <p:spPr>
          <a:xfrm>
            <a:off x="9713160" y="4450680"/>
            <a:ext cx="3821400" cy="23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9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Integration of Python-based ML models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29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Smart Demand Forecasting based on return rates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29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Anomaly detection for counterfeit tracking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"/>
          <p:cNvSpPr/>
          <p:nvPr/>
        </p:nvSpPr>
        <p:spPr>
          <a:xfrm>
            <a:off x="12290400" y="7509600"/>
            <a:ext cx="2338920" cy="71892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Application>LibreOffice/24.2.7.2$Linux_X86_64 LibreOffice_project/420$Build-2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2026-02-08T07:18:48Z</dcterms:created>
  <dc:creator/>
  <dc:description/>
  <dc:language>en-IN</dc:language>
  <cp:lastModifiedBy/>
  <dcterms:modified xsi:type="dcterms:W3CDTF">2026-02-13T12:15:20Z</dcterms:modified>
  <cp:revision>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On-screen Show (16:9)</vt:lpwstr>
  </property>
  <property fmtid="{D5CDD505-2E9C-101B-9397-08002B2CF9AE}" pid="4" name="Slides">
    <vt:i4>9</vt:i4>
  </property>
</Properties>
</file>